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0d59b333f4a4de9" /><Relationship Type="http://schemas.openxmlformats.org/officeDocument/2006/relationships/extended-properties" Target="/docProps/app.xml" Id="Rf59038d09f39487d" /><Relationship Type="http://schemas.openxmlformats.org/officeDocument/2006/relationships/officeDocument" Target="/ppt/presentation.xml" Id="R1b687321ca6b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8aa9515de4d91"/>
  </p:sldMasterIdLst>
  <p:notesMasterIdLst>
    <p:notesMasterId xmlns:r="http://schemas.openxmlformats.org/officeDocument/2006/relationships" r:id="Rf6a20151b26a4eff"/>
  </p:notesMasterIdLst>
  <p:sldIdLst>
    <p:sldId xmlns:r="http://schemas.openxmlformats.org/officeDocument/2006/relationships" id="256" r:id="R33f37316bf184884"/>
    <p:sldId xmlns:r="http://schemas.openxmlformats.org/officeDocument/2006/relationships" id="257" r:id="Ra212c6487b6c478e"/>
    <p:sldId xmlns:r="http://schemas.openxmlformats.org/officeDocument/2006/relationships" id="258" r:id="R1a2401f0784043f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48ec41d97f44f80" /><Relationship Type="http://schemas.openxmlformats.org/officeDocument/2006/relationships/slideMaster" Target="/ppt/slideMasters/slideMaster1.xml" Id="Rd2a8aa9515de4d91" /><Relationship Type="http://schemas.openxmlformats.org/officeDocument/2006/relationships/notesMaster" Target="/ppt/notesMasters/notesMaster1.xml" Id="Rf6a20151b26a4eff" /><Relationship Type="http://schemas.openxmlformats.org/officeDocument/2006/relationships/presProps" Target="/ppt/presProps.xml" Id="Rda7507ea81ff496f" /><Relationship Type="http://schemas.openxmlformats.org/officeDocument/2006/relationships/tableStyles" Target="/ppt/tableStyles.xml" Id="Rf108a19a52a34b09" /><Relationship Type="http://schemas.openxmlformats.org/officeDocument/2006/relationships/slide" Target="/ppt/slides/slide1.xml" Id="R33f37316bf184884" /><Relationship Type="http://schemas.openxmlformats.org/officeDocument/2006/relationships/slide" Target="/ppt/slides/slide2.xml" Id="Ra212c6487b6c478e" /><Relationship Type="http://schemas.openxmlformats.org/officeDocument/2006/relationships/slide" Target="/ppt/slides/slide3.xml" Id="R1a2401f0784043f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2290f071d794b7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4c6210229a4864" /><Relationship Type="http://schemas.openxmlformats.org/officeDocument/2006/relationships/notesMaster" Target="/ppt/notesMasters/notesMaster1.xml" Id="R08c6ee3e477d48d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44aabdef69e42b9" /><Relationship Type="http://schemas.openxmlformats.org/officeDocument/2006/relationships/notesMaster" Target="/ppt/notesMasters/notesMaster1.xml" Id="Rab5e8277994e413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ef127ae62f44c8" /><Relationship Type="http://schemas.openxmlformats.org/officeDocument/2006/relationships/notesMaster" Target="/ppt/notesMasters/notesMaster1.xml" Id="R249e71fe1a7143d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资料来源：用户提供的企业身份；本工作区 outputs/服务报价单.md；截图 outputs/companion-desktop.png。截图是本项目自主制作的概念样品，不是付费客户案例。原文件可本地运行，回复是固定演示文本，没有真实模型接口。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内容依据：outputs/服务报价单.md，读取日 2026-09-14。¥2,499 是当前单页产品/服务网站报价草案，不代表已有成交。完整范围还排除专业摄影及持续运维，搜索信息不构成排名、流量或询盘承诺。此处的网页报价与另行推出的 PPT 排版试稿服务不同。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来源：outputs/服务报价单.md。素材齐全后 3 个工作日首稿只是制作目标，实际日期逐次书面约定。服务包含两轮已确认范围内修改。付款、取消、退款及开票安排在启动前由实际交易双方书面确认。企业身份由用户提供，本样品未加入客户、成交、团队资历或经营业绩声明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3176e420846b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10de640f3dc4ae6" /><Relationship Type="http://schemas.openxmlformats.org/officeDocument/2006/relationships/slideLayout" Target="/ppt/slideLayouts/slideLayout1.xml" Id="R6508cfaed49c453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8cfaed49c453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a9864ba64b75" /><Relationship Type="http://schemas.openxmlformats.org/officeDocument/2006/relationships/image" Target="/ppt/media/image.png" Id="R2a0fe287c0c64673" /><Relationship Type="http://schemas.openxmlformats.org/officeDocument/2006/relationships/notesSlide" Target="/ppt/notesSlides/notesSlide1.xml" Id="Rd0440ec9025d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25b08ce6466c" /><Relationship Type="http://schemas.openxmlformats.org/officeDocument/2006/relationships/notesSlide" Target="/ppt/notesSlides/notesSlide2.xml" Id="R3790084b8571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936ec459495e" /><Relationship Type="http://schemas.openxmlformats.org/officeDocument/2006/relationships/hyperlink" Target="mailto:dongdedong@gmail.com" TargetMode="External" Id="Rc7d7176645bb4bb4" /><Relationship Type="http://schemas.openxmlformats.org/officeDocument/2006/relationships/notesSlide" Target="/ppt/notesSlides/notesSlide3.xml" Id="R3e836804789c4d1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brand">
            <a:extLst xmlns:a="http://schemas.openxmlformats.org/drawingml/2006/main">
              <a:ext uri="{FF2B5EF4-FFF2-40B4-BE49-F238E27FC236}">
                <a16:creationId xmlns:a16="http://schemas.microsoft.com/office/drawing/2014/main" id="{E00F9F0E-3618-429A-BC02-91DFC40B2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943F2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943F24"/>
                </a:solidFill>
                <a:latin typeface="Microsoft YaHei"/>
                <a:ea typeface="Microsoft YaHei"/>
                <a:cs typeface="Microsoft YaHei"/>
              </a:rPr>
              <a:t>颐宸智能</a:t>
            </a:r>
          </a:p>
        </p:txBody>
      </p:sp>
      <p:sp>
        <p:nvSpPr>
          <p:cNvPr id="2" name="main-title">
            <a:extLst xmlns:a="http://schemas.openxmlformats.org/drawingml/2006/main">
              <a:ext uri="{FF2B5EF4-FFF2-40B4-BE49-F238E27FC236}">
                <a16:creationId xmlns:a16="http://schemas.microsoft.com/office/drawing/2014/main" id="{A086C89D-17CC-47F3-98FE-9D7B53F7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23975"/>
            <a:ext cx="4229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网页设计</a:t>
            </a:r>
          </a:p>
          <a:p xmlns:a="http://schemas.openxmlformats.org/drawingml/2006/main">
            <a:pPr>
              <a:defRPr sz="48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原创样品</a:t>
            </a:r>
          </a:p>
        </p:txBody>
      </p:sp>
      <p:sp>
        <p:nvSpPr>
          <p:cNvPr id="3" name="cover-description">
            <a:extLst xmlns:a="http://schemas.openxmlformats.org/drawingml/2006/main">
              <a:ext uri="{FF2B5EF4-FFF2-40B4-BE49-F238E27FC236}">
                <a16:creationId xmlns:a16="http://schemas.microsoft.com/office/drawing/2014/main" id="{5833535C-7211-469F-AFB2-AF2B7B6C0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67075"/>
            <a:ext cx="4095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为产品与服务建立</a:t>
            </a:r>
          </a:p>
          <a:p xmlns:a="http://schemas.openxmlformats.org/drawingml/2006/main">
            <a:pPr>
              <a:defRPr sz="2250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清晰的展示页面</a:t>
            </a:r>
          </a:p>
        </p:txBody>
      </p:sp>
      <p:sp>
        <p:nvSpPr>
          <p:cNvPr id="4" name="company-name">
            <a:extLst xmlns:a="http://schemas.openxmlformats.org/drawingml/2006/main">
              <a:ext uri="{FF2B5EF4-FFF2-40B4-BE49-F238E27FC236}">
                <a16:creationId xmlns:a16="http://schemas.microsoft.com/office/drawing/2014/main" id="{22AB6111-421B-408A-80AC-E8629453A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48275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郑州颐宸智能科技有限公司</a:t>
            </a:r>
          </a:p>
        </p:txBody>
      </p:sp>
      <p:sp>
        <p:nvSpPr>
          <p:cNvPr id="5" name="english-company-name">
            <a:extLst xmlns:a="http://schemas.openxmlformats.org/drawingml/2006/main">
              <a:ext uri="{FF2B5EF4-FFF2-40B4-BE49-F238E27FC236}">
                <a16:creationId xmlns:a16="http://schemas.microsoft.com/office/drawing/2014/main" id="{3999D93B-5BD5-4A29-A84F-4DD115C1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6762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Zhengzhou Yichen Intelligent Technology Co., Ltd.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0fe287c0c64673"/>
          <a:stretch xmlns:a="http://schemas.openxmlformats.org/drawingml/2006/main"/>
        </p:blipFill>
        <p:spPr>
          <a:xfrm xmlns:a="http://schemas.openxmlformats.org/drawingml/2006/main">
            <a:off x="5276850" y="858573"/>
            <a:ext cx="6305550" cy="4378854"/>
          </a:xfrm>
          <a:prstGeom xmlns:a="http://schemas.openxmlformats.org/drawingml/2006/main" prst="rect">
            <a:avLst/>
          </a:prstGeom>
        </p:spPr>
      </p:pic>
      <p:sp>
        <p:nvSpPr>
          <p:cNvPr id="7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D5EFCA8F-F618-44DE-A857-39E66AD4A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5410200"/>
            <a:ext cx="6238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溪岸：双主题对话页</a:t>
            </a:r>
          </a:p>
        </p:txBody>
      </p:sp>
      <p:sp>
        <p:nvSpPr>
          <p:cNvPr id="8" name="image-disclosure">
            <a:extLst xmlns:a="http://schemas.openxmlformats.org/drawingml/2006/main">
              <a:ext uri="{FF2B5EF4-FFF2-40B4-BE49-F238E27FC236}">
                <a16:creationId xmlns:a16="http://schemas.microsoft.com/office/drawing/2014/main" id="{9FC666D2-DD0F-4EC4-AD52-84438A40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5838825"/>
            <a:ext cx="6334125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原创界面概念，固定演示回复，未接入真实模型</a:t>
            </a:r>
          </a:p>
        </p:txBody>
      </p:sp>
      <p:sp>
        <p:nvSpPr>
          <p:cNvPr id="9" name="sample-disclosure">
            <a:extLst xmlns:a="http://schemas.openxmlformats.org/drawingml/2006/main">
              <a:ext uri="{FF2B5EF4-FFF2-40B4-BE49-F238E27FC236}">
                <a16:creationId xmlns:a16="http://schemas.microsoft.com/office/drawing/2014/main" id="{4E3E2B59-5F99-4F7E-B631-01D1290D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原创排版样品｜非客户案例</a:t>
            </a:r>
          </a:p>
        </p:txBody>
      </p:sp>
      <p:sp>
        <p:nvSpPr>
          <p:cNvPr id="10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24D7C05-C578-4EA1-9B9A-13BE5E6C6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315075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01 / 03</a:t>
            </a:r>
          </a:p>
        </p:txBody>
      </p:sp>
    </p:spTree>
    <p:extLst>
      <p:ext uri="{BB962C8B-B14F-4D97-AF65-F5344CB8AC3E}">
        <p14:creationId xmlns:p14="http://schemas.microsoft.com/office/powerpoint/2010/main" val="19991196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C469D9-D359-4DD9-A50E-E02700B4E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"/>
            <a:ext cx="10572750" cy="752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9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单页网站服务</a:t>
            </a:r>
          </a:p>
        </p:txBody>
      </p:sp>
      <p:sp>
        <p:nvSpPr>
          <p:cNvPr id="2" name="price">
            <a:extLst xmlns:a="http://schemas.openxmlformats.org/drawingml/2006/main">
              <a:ext uri="{FF2B5EF4-FFF2-40B4-BE49-F238E27FC236}">
                <a16:creationId xmlns:a16="http://schemas.microsoft.com/office/drawing/2014/main" id="{58B17366-995F-4ADE-B976-1BECB07C1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85925"/>
            <a:ext cx="43053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7050" b="1">
                <a:solidFill>
                  <a:srgbClr val="943F2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050" b="1">
                <a:solidFill>
                  <a:srgbClr val="943F24"/>
                </a:solidFill>
                <a:latin typeface="Microsoft YaHei"/>
                <a:ea typeface="Microsoft YaHei"/>
                <a:cs typeface="Microsoft YaHei"/>
              </a:rPr>
              <a:t>¥2,499</a:t>
            </a:r>
          </a:p>
        </p:txBody>
      </p:sp>
      <p:sp>
        <p:nvSpPr>
          <p:cNvPr id="3" name="unit">
            <a:extLst xmlns:a="http://schemas.openxmlformats.org/drawingml/2006/main">
              <a:ext uri="{FF2B5EF4-FFF2-40B4-BE49-F238E27FC236}">
                <a16:creationId xmlns:a16="http://schemas.microsoft.com/office/drawing/2014/main" id="{02067588-BD3F-4D2D-9308-506E77C3A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87655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0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每个项目</a:t>
            </a:r>
          </a:p>
        </p:txBody>
      </p:sp>
      <p:sp>
        <p:nvSpPr>
          <p:cNvPr id="4" name="core-scope">
            <a:extLst xmlns:a="http://schemas.openxmlformats.org/drawingml/2006/main">
              <a:ext uri="{FF2B5EF4-FFF2-40B4-BE49-F238E27FC236}">
                <a16:creationId xmlns:a16="http://schemas.microsoft.com/office/drawing/2014/main" id="{9B07FD5B-6C38-4034-80E3-DE7A6787D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81400"/>
            <a:ext cx="41719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一页中文展示网站</a:t>
            </a:r>
          </a:p>
          <a:p xmlns:a="http://schemas.openxmlformats.org/drawingml/2006/main">
            <a:pPr>
              <a:defRPr sz="24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最多 7 个内容区块</a:t>
            </a:r>
          </a:p>
        </p:txBody>
      </p:sp>
      <p:sp>
        <p:nvSpPr>
          <p:cNvPr id="5" name="target-client">
            <a:extLst xmlns:a="http://schemas.openxmlformats.org/drawingml/2006/main">
              <a:ext uri="{FF2B5EF4-FFF2-40B4-BE49-F238E27FC236}">
                <a16:creationId xmlns:a16="http://schemas.microsoft.com/office/drawing/2014/main" id="{8306DBEC-7E30-4F5A-92D5-7F5A40516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848225"/>
            <a:ext cx="41719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适合已有产品资料的</a:t>
            </a:r>
          </a:p>
          <a:p xmlns:a="http://schemas.openxmlformats.org/drawingml/2006/main">
            <a:pPr>
              <a:defRPr sz="187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软件团队与咨询工作室</a:t>
            </a:r>
          </a:p>
        </p:txBody>
      </p:sp>
      <p:sp>
        <p:nvSpPr>
          <p:cNvPr id="6" name="scope-heading-1">
            <a:extLst xmlns:a="http://schemas.openxmlformats.org/drawingml/2006/main">
              <a:ext uri="{FF2B5EF4-FFF2-40B4-BE49-F238E27FC236}">
                <a16:creationId xmlns:a16="http://schemas.microsoft.com/office/drawing/2014/main" id="{042EABEF-8D7B-4C8C-A007-2A495A702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1514475"/>
            <a:ext cx="61912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内容与布局</a:t>
            </a:r>
          </a:p>
        </p:txBody>
      </p:sp>
      <p:sp>
        <p:nvSpPr>
          <p:cNvPr id="7" name="scope-body-1">
            <a:extLst xmlns:a="http://schemas.openxmlformats.org/drawingml/2006/main">
              <a:ext uri="{FF2B5EF4-FFF2-40B4-BE49-F238E27FC236}">
                <a16:creationId xmlns:a16="http://schemas.microsoft.com/office/drawing/2014/main" id="{9861CB3C-5459-4932-8D66-27C673A9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190500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基于客户资料梳理结构与文案</a:t>
            </a:r>
          </a:p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设计并实现，适配手机和电脑</a:t>
            </a:r>
          </a:p>
        </p:txBody>
      </p:sp>
      <p:sp>
        <p:nvSpPr>
          <p:cNvPr id="8" name="scope-heading-2">
            <a:extLst xmlns:a="http://schemas.openxmlformats.org/drawingml/2006/main">
              <a:ext uri="{FF2B5EF4-FFF2-40B4-BE49-F238E27FC236}">
                <a16:creationId xmlns:a16="http://schemas.microsoft.com/office/drawing/2014/main" id="{3D633628-B3EE-4000-AF31-CB6361A9F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543175"/>
            <a:ext cx="61912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联系与搜索信息</a:t>
            </a:r>
          </a:p>
        </p:txBody>
      </p:sp>
      <p:sp>
        <p:nvSpPr>
          <p:cNvPr id="9" name="scope-body-2">
            <a:extLst xmlns:a="http://schemas.openxmlformats.org/drawingml/2006/main">
              <a:ext uri="{FF2B5EF4-FFF2-40B4-BE49-F238E27FC236}">
                <a16:creationId xmlns:a16="http://schemas.microsoft.com/office/drawing/2014/main" id="{4A820696-D543-4701-AF5C-F106AF6C1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93370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使用一个现有联系入口</a:t>
            </a:r>
          </a:p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设置页面标题、描述等基础信息</a:t>
            </a:r>
          </a:p>
        </p:txBody>
      </p:sp>
      <p:sp>
        <p:nvSpPr>
          <p:cNvPr id="10" name="scope-heading-3">
            <a:extLst xmlns:a="http://schemas.openxmlformats.org/drawingml/2006/main">
              <a:ext uri="{FF2B5EF4-FFF2-40B4-BE49-F238E27FC236}">
                <a16:creationId xmlns:a16="http://schemas.microsoft.com/office/drawing/2014/main" id="{C1480B21-E02F-49D8-B16B-68247DDB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3571875"/>
            <a:ext cx="61912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源码与修改</a:t>
            </a:r>
          </a:p>
        </p:txBody>
      </p:sp>
      <p:sp>
        <p:nvSpPr>
          <p:cNvPr id="11" name="scope-body-3">
            <a:extLst xmlns:a="http://schemas.openxmlformats.org/drawingml/2006/main">
              <a:ext uri="{FF2B5EF4-FFF2-40B4-BE49-F238E27FC236}">
                <a16:creationId xmlns:a16="http://schemas.microsoft.com/office/drawing/2014/main" id="{4B7F71E3-2406-45EE-9178-9E8BA97EA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396240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交付源码、资产文件和使用说明</a:t>
            </a:r>
          </a:p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含两轮已确认范围内修改</a:t>
            </a:r>
          </a:p>
        </p:txBody>
      </p:sp>
      <p:sp>
        <p:nvSpPr>
          <p:cNvPr id="12" name="scope-heading-4">
            <a:extLst xmlns:a="http://schemas.openxmlformats.org/drawingml/2006/main">
              <a:ext uri="{FF2B5EF4-FFF2-40B4-BE49-F238E27FC236}">
                <a16:creationId xmlns:a16="http://schemas.microsoft.com/office/drawing/2014/main" id="{3F7BE298-B630-40CF-B1DC-E703E63A3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4600575"/>
            <a:ext cx="619125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173D36"/>
                </a:solidFill>
                <a:latin typeface="Microsoft YaHei"/>
                <a:ea typeface="Microsoft YaHei"/>
                <a:cs typeface="Microsoft YaHei"/>
              </a:rPr>
              <a:t>发布协助</a:t>
            </a:r>
          </a:p>
        </p:txBody>
      </p:sp>
      <p:sp>
        <p:nvSpPr>
          <p:cNvPr id="13" name="scope-body-4">
            <a:extLst xmlns:a="http://schemas.openxmlformats.org/drawingml/2006/main">
              <a:ext uri="{FF2B5EF4-FFF2-40B4-BE49-F238E27FC236}">
                <a16:creationId xmlns:a16="http://schemas.microsoft.com/office/drawing/2014/main" id="{C0719210-2B8C-432D-B1AE-D93C77BAF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499110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协助发布至客户已有、具备部署条件的</a:t>
            </a:r>
          </a:p>
          <a:p xmlns:a="http://schemas.openxmlformats.org/drawingml/2006/main">
            <a:pPr>
              <a:def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静态托管环境</a:t>
            </a:r>
          </a:p>
        </p:txBody>
      </p:sp>
      <p:sp>
        <p:nvSpPr>
          <p:cNvPr id="14" name="scope-boundary">
            <a:extLst xmlns:a="http://schemas.openxmlformats.org/drawingml/2006/main">
              <a:ext uri="{FF2B5EF4-FFF2-40B4-BE49-F238E27FC236}">
                <a16:creationId xmlns:a16="http://schemas.microsoft.com/office/drawing/2014/main" id="{BFA5EA48-69F9-42F9-9785-B1E7244DD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9442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登录、支付、数据库、后台及多语言等另行评估。域名、服务器与第三方付费服务另列确认。</a:t>
            </a:r>
          </a:p>
        </p:txBody>
      </p:sp>
      <p:sp>
        <p:nvSpPr>
          <p:cNvPr id="15" name="sample-disclosure">
            <a:extLst xmlns:a="http://schemas.openxmlformats.org/drawingml/2006/main">
              <a:ext uri="{FF2B5EF4-FFF2-40B4-BE49-F238E27FC236}">
                <a16:creationId xmlns:a16="http://schemas.microsoft.com/office/drawing/2014/main" id="{B959FC55-95AB-41A7-A83B-E1850B2A6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原创排版样品｜非客户案例</a:t>
            </a:r>
          </a:p>
        </p:txBody>
      </p:sp>
      <p:sp>
        <p:nvSpPr>
          <p:cNvPr id="1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6D600F9-5A59-47F4-9F87-CBD44BB69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315075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5F6D63"/>
                </a:solidFill>
                <a:latin typeface="Microsoft YaHei"/>
                <a:ea typeface="Microsoft YaHei"/>
                <a:cs typeface="Microsoft YaHei"/>
              </a:rPr>
              <a:t>02 / 03</a:t>
            </a:r>
          </a:p>
        </p:txBody>
      </p:sp>
    </p:spTree>
    <p:extLst>
      <p:ext uri="{BB962C8B-B14F-4D97-AF65-F5344CB8AC3E}">
        <p14:creationId xmlns:p14="http://schemas.microsoft.com/office/powerpoint/2010/main" val="13961440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3D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2498A1-0BFC-48CE-9415-BFCB88AB6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"/>
            <a:ext cx="1066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90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rPr>
              <a:t>合作流程</a:t>
            </a:r>
          </a:p>
        </p:txBody>
      </p:sp>
      <p:sp>
        <p:nvSpPr>
          <p:cNvPr id="2" name="process-intro">
            <a:extLst xmlns:a="http://schemas.openxmlformats.org/drawingml/2006/main">
              <a:ext uri="{FF2B5EF4-FFF2-40B4-BE49-F238E27FC236}">
                <a16:creationId xmlns:a16="http://schemas.microsoft.com/office/drawing/2014/main" id="{F2AC8135-3516-4E69-904F-A94F74016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390650"/>
            <a:ext cx="1076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0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rPr>
              <a:t>先明确范围与排期，再进入制作</a:t>
            </a:r>
          </a:p>
        </p:txBody>
      </p:sp>
      <p:sp>
        <p:nvSpPr>
          <p:cNvPr id="3" name="step-number-1">
            <a:extLst xmlns:a="http://schemas.openxmlformats.org/drawingml/2006/main">
              <a:ext uri="{FF2B5EF4-FFF2-40B4-BE49-F238E27FC236}">
                <a16:creationId xmlns:a16="http://schemas.microsoft.com/office/drawing/2014/main" id="{29E49C46-3061-4358-B418-A0775E693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9825"/>
            <a:ext cx="2190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4" name="step-heading-1">
            <a:extLst xmlns:a="http://schemas.openxmlformats.org/drawingml/2006/main">
              <a:ext uri="{FF2B5EF4-FFF2-40B4-BE49-F238E27FC236}">
                <a16:creationId xmlns:a16="http://schemas.microsoft.com/office/drawing/2014/main" id="{CEAE2092-4FD9-48C8-8A41-8323462C8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2333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rPr>
              <a:t>提供资料</a:t>
            </a:r>
          </a:p>
        </p:txBody>
      </p:sp>
      <p:sp>
        <p:nvSpPr>
          <p:cNvPr id="5" name="step-body-1">
            <a:extLst xmlns:a="http://schemas.openxmlformats.org/drawingml/2006/main">
              <a:ext uri="{FF2B5EF4-FFF2-40B4-BE49-F238E27FC236}">
                <a16:creationId xmlns:a16="http://schemas.microsoft.com/office/drawing/2014/main" id="{0405F2CA-2883-4106-A891-DD39672E7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24300"/>
            <a:ext cx="23622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业务简介、主要文案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品牌素材与联系入口</a:t>
            </a:r>
          </a:p>
        </p:txBody>
      </p:sp>
      <p:sp>
        <p:nvSpPr>
          <p:cNvPr id="6" name="step-number-2">
            <a:extLst xmlns:a="http://schemas.openxmlformats.org/drawingml/2006/main">
              <a:ext uri="{FF2B5EF4-FFF2-40B4-BE49-F238E27FC236}">
                <a16:creationId xmlns:a16="http://schemas.microsoft.com/office/drawing/2014/main" id="{72BEE332-A1BB-4E43-AB03-4BA9B3733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409825"/>
            <a:ext cx="2190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7" name="step-heading-2">
            <a:extLst xmlns:a="http://schemas.openxmlformats.org/drawingml/2006/main">
              <a:ext uri="{FF2B5EF4-FFF2-40B4-BE49-F238E27FC236}">
                <a16:creationId xmlns:a16="http://schemas.microsoft.com/office/drawing/2014/main" id="{D6A92E5D-A782-4608-BC14-D27E322C9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352800"/>
            <a:ext cx="2333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rPr>
              <a:t>确认范围</a:t>
            </a:r>
          </a:p>
        </p:txBody>
      </p:sp>
      <p:sp>
        <p:nvSpPr>
          <p:cNvPr id="8" name="step-body-2">
            <a:extLst xmlns:a="http://schemas.openxmlformats.org/drawingml/2006/main">
              <a:ext uri="{FF2B5EF4-FFF2-40B4-BE49-F238E27FC236}">
                <a16:creationId xmlns:a16="http://schemas.microsoft.com/office/drawing/2014/main" id="{D360C58B-47E4-4F7E-A33F-13DB5091D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924300"/>
            <a:ext cx="23622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确认页面结构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书面约定实际排期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与付款安排</a:t>
            </a:r>
          </a:p>
        </p:txBody>
      </p:sp>
      <p:sp>
        <p:nvSpPr>
          <p:cNvPr id="9" name="step-number-3">
            <a:extLst xmlns:a="http://schemas.openxmlformats.org/drawingml/2006/main">
              <a:ext uri="{FF2B5EF4-FFF2-40B4-BE49-F238E27FC236}">
                <a16:creationId xmlns:a16="http://schemas.microsoft.com/office/drawing/2014/main" id="{3A59CA9C-2401-49BC-A375-A40FB64C2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09825"/>
            <a:ext cx="2190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0" name="step-heading-3">
            <a:extLst xmlns:a="http://schemas.openxmlformats.org/drawingml/2006/main">
              <a:ext uri="{FF2B5EF4-FFF2-40B4-BE49-F238E27FC236}">
                <a16:creationId xmlns:a16="http://schemas.microsoft.com/office/drawing/2014/main" id="{51FBFD1D-5271-4A12-850A-129BF755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52800"/>
            <a:ext cx="2333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rPr>
              <a:t>提交首稿</a:t>
            </a:r>
          </a:p>
        </p:txBody>
      </p:sp>
      <p:sp>
        <p:nvSpPr>
          <p:cNvPr id="1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48C8CE5A-AC7B-4B8E-9F06-34ED6704B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924300"/>
            <a:ext cx="23622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素材齐全后，以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3 个工作日为目标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日期按项目约定</a:t>
            </a:r>
          </a:p>
        </p:txBody>
      </p:sp>
      <p:sp>
        <p:nvSpPr>
          <p:cNvPr id="12" name="step-number-4">
            <a:extLst xmlns:a="http://schemas.openxmlformats.org/drawingml/2006/main">
              <a:ext uri="{FF2B5EF4-FFF2-40B4-BE49-F238E27FC236}">
                <a16:creationId xmlns:a16="http://schemas.microsoft.com/office/drawing/2014/main" id="{8C3B5599-1D30-42C4-8A45-7C32CF450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409825"/>
            <a:ext cx="2190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13" name="step-heading-4">
            <a:extLst xmlns:a="http://schemas.openxmlformats.org/drawingml/2006/main">
              <a:ext uri="{FF2B5EF4-FFF2-40B4-BE49-F238E27FC236}">
                <a16:creationId xmlns:a16="http://schemas.microsoft.com/office/drawing/2014/main" id="{31C52E28-9329-483C-980F-908CFA65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352800"/>
            <a:ext cx="23336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rPr>
              <a:t>修改与验收</a:t>
            </a:r>
          </a:p>
        </p:txBody>
      </p:sp>
      <p:sp>
        <p:nvSpPr>
          <p:cNvPr id="14" name="step-body-4">
            <a:extLst xmlns:a="http://schemas.openxmlformats.org/drawingml/2006/main">
              <a:ext uri="{FF2B5EF4-FFF2-40B4-BE49-F238E27FC236}">
                <a16:creationId xmlns:a16="http://schemas.microsoft.com/office/drawing/2014/main" id="{9A034E15-B3CD-434D-9F56-73C21EDD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924300"/>
            <a:ext cx="23622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两轮范围内修改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检查适配与联系入口</a:t>
            </a:r>
          </a:p>
          <a:p xmlns:a="http://schemas.openxmlformats.org/drawingml/2006/main">
            <a:pPr>
              <a:def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交付源码和说明</a:t>
            </a:r>
          </a:p>
        </p:txBody>
      </p:sp>
      <p:sp>
        <p:nvSpPr>
          <p:cNvPr id="15" name="contact-email">
            <a:extLst xmlns:a="http://schemas.openxmlformats.org/drawingml/2006/main">
              <a:ext uri="{FF2B5EF4-FFF2-40B4-BE49-F238E27FC236}">
                <a16:creationId xmlns:a16="http://schemas.microsoft.com/office/drawing/2014/main" id="{13FEE5CD-5278-4E29-A473-4B6100D14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096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F3F0E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F3F0E7"/>
                </a:solidFill>
                <a:latin typeface="Microsoft YaHei"/>
                <a:ea typeface="Microsoft YaHei"/>
                <a:cs typeface="Microsoft YaHei"/>
                <a:hlinkClick xmlns:r="http://schemas.openxmlformats.org/officeDocument/2006/relationships" r:id="Rc7d7176645bb4bb4"/>
              </a:rPr>
              <a:t>dongdedong@gmail.com</a:t>
            </a:r>
          </a:p>
        </p:txBody>
      </p:sp>
      <p:sp>
        <p:nvSpPr>
          <p:cNvPr id="16" name="sample-disclosure">
            <a:extLst xmlns:a="http://schemas.openxmlformats.org/drawingml/2006/main">
              <a:ext uri="{FF2B5EF4-FFF2-40B4-BE49-F238E27FC236}">
                <a16:creationId xmlns:a16="http://schemas.microsoft.com/office/drawing/2014/main" id="{D652A700-BA44-49AA-870B-A9D80554D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原创排版样品｜非客户案例</a:t>
            </a:r>
          </a:p>
        </p:txBody>
      </p:sp>
      <p:sp>
        <p:nvSpPr>
          <p:cNvPr id="1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5ADF8FE-F955-4253-BA6E-E60EC355F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315075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D7DDD2"/>
                </a:solidFill>
                <a:latin typeface="Microsoft YaHei"/>
                <a:ea typeface="Microsoft YaHei"/>
                <a:cs typeface="Microsoft YaHei"/>
              </a:rPr>
              <a:t>03 / 03</a:t>
            </a:r>
          </a:p>
        </p:txBody>
      </p:sp>
    </p:spTree>
    <p:extLst>
      <p:ext uri="{BB962C8B-B14F-4D97-AF65-F5344CB8AC3E}">
        <p14:creationId xmlns:p14="http://schemas.microsoft.com/office/powerpoint/2010/main" val="4979477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2026-09-14T15:24:25.5220000Z</dcterms:created>
  <dcterms:modified xsi:type="dcterms:W3CDTF">2026-09-14T15:24:25.5220000Z</dcterms:modified>
</coreProperties>
</file>